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0"/>
  </p:notesMasterIdLst>
  <p:handoutMasterIdLst>
    <p:handoutMasterId r:id="rId21"/>
  </p:handoutMasterIdLst>
  <p:sldIdLst>
    <p:sldId id="715" r:id="rId2"/>
    <p:sldId id="1265" r:id="rId3"/>
    <p:sldId id="1266" r:id="rId4"/>
    <p:sldId id="672" r:id="rId5"/>
    <p:sldId id="692" r:id="rId6"/>
    <p:sldId id="697" r:id="rId7"/>
    <p:sldId id="693" r:id="rId8"/>
    <p:sldId id="694" r:id="rId9"/>
    <p:sldId id="701" r:id="rId10"/>
    <p:sldId id="691" r:id="rId11"/>
    <p:sldId id="704" r:id="rId12"/>
    <p:sldId id="657" r:id="rId13"/>
    <p:sldId id="695" r:id="rId14"/>
    <p:sldId id="690" r:id="rId15"/>
    <p:sldId id="696" r:id="rId16"/>
    <p:sldId id="705" r:id="rId17"/>
    <p:sldId id="702" r:id="rId18"/>
    <p:sldId id="1172" r:id="rId19"/>
  </p:sldIdLst>
  <p:sldSz cx="12192000" cy="6858000"/>
  <p:notesSz cx="6950075" cy="92360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4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4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4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4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33056"/>
    <a:srgbClr val="FFCC99"/>
    <a:srgbClr val="FF00FF"/>
    <a:srgbClr val="929000"/>
    <a:srgbClr val="FFD579"/>
    <a:srgbClr val="FFFC00"/>
    <a:srgbClr val="C1C1C1"/>
    <a:srgbClr val="CCECFF"/>
    <a:srgbClr val="00919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41"/>
    <p:restoredTop sz="81531" autoAdjust="0"/>
  </p:normalViewPr>
  <p:slideViewPr>
    <p:cSldViewPr>
      <p:cViewPr varScale="1">
        <p:scale>
          <a:sx n="100" d="100"/>
          <a:sy n="100" d="100"/>
        </p:scale>
        <p:origin x="240" y="16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1311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39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5513" y="4387850"/>
            <a:ext cx="5099050" cy="4156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746" tIns="45068" rIns="91746" bIns="4506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Grp="1" noRot="1" noChangeAspect="1" noChangeArrowheads="1" noTextEdit="1"/>
          </p:cNvSpPr>
          <p:nvPr>
            <p:ph type="sldImg" idx="2"/>
          </p:nvPr>
        </p:nvSpPr>
        <p:spPr bwMode="auto">
          <a:xfrm>
            <a:off x="396875" y="692150"/>
            <a:ext cx="6157913" cy="3463925"/>
          </a:xfrm>
          <a:prstGeom prst="rect">
            <a:avLst/>
          </a:prstGeom>
          <a:noFill/>
          <a:ln w="12700">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Tree>
    <p:extLst>
      <p:ext uri="{BB962C8B-B14F-4D97-AF65-F5344CB8AC3E}">
        <p14:creationId xmlns:p14="http://schemas.microsoft.com/office/powerpoint/2010/main" val="16026476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0"/>
                <a:cs typeface="ＭＳ Ｐゴシック" charset="0"/>
              </a:rPr>
              <a:t>Describe some of the ongoing work we are doing with MODFLOW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0"/>
                <a:cs typeface="ＭＳ Ｐゴシック" charset="0"/>
              </a:rPr>
              <a:t>MODFLOW and related software distributed by the USGS is developed and supported by a growing team of USGS scientists and external collaborators.  Recent MODFLOW development efforts have focused on use of unstructured and locally refined grids for constant or variable-density groundwater flow and solute transport simulation, robust handling of three-dimensional anisotropy, generalization and tracking of water transfer between packages, distributed memory parallelization, and consolidation of these core capabilities into MODFLOW 6.  These capabilities make it possible to construct new types of models, such as tightly coupled nested models, that have not been possible with previous MODFLOW versions.  Underlying these efforts has been the adoption of an open-development philosophy that relies on testing-based development and continuous integration practices by the core development team and by the broader MODFLOW community.  Ongoing development increasingly relies on the </a:t>
            </a:r>
            <a:r>
              <a:rPr lang="en-US" sz="1200" kern="1200" dirty="0" err="1">
                <a:solidFill>
                  <a:schemeClr val="tx1"/>
                </a:solidFill>
                <a:effectLst/>
                <a:latin typeface="Times New Roman" charset="0"/>
                <a:ea typeface="ＭＳ Ｐゴシック" charset="0"/>
                <a:cs typeface="ＭＳ Ｐゴシック" charset="0"/>
              </a:rPr>
              <a:t>Flopy</a:t>
            </a:r>
            <a:r>
              <a:rPr lang="en-US" sz="1200" kern="1200" dirty="0">
                <a:solidFill>
                  <a:schemeClr val="tx1"/>
                </a:solidFill>
                <a:effectLst/>
                <a:latin typeface="Times New Roman" charset="0"/>
                <a:ea typeface="ＭＳ Ｐゴシック" charset="0"/>
                <a:cs typeface="ＭＳ Ｐゴシック" charset="0"/>
              </a:rPr>
              <a:t> python package for automating model construction.  Resulting from these development efforts is a suite of MODFLOW programs that can be applied at local, regional, and National scales for a wide variety of complex groundwater flow and transport problems.</a:t>
            </a:r>
            <a:r>
              <a:rPr lang="en-US" dirty="0">
                <a:effectLst/>
              </a:rPr>
              <a: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effectLst/>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effectLst/>
              </a:rPr>
              <a:t>OASIS MCT</a:t>
            </a:r>
            <a:endParaRPr lang="en-US" dirty="0"/>
          </a:p>
        </p:txBody>
      </p:sp>
    </p:spTree>
    <p:extLst>
      <p:ext uri="{BB962C8B-B14F-4D97-AF65-F5344CB8AC3E}">
        <p14:creationId xmlns:p14="http://schemas.microsoft.com/office/powerpoint/2010/main" val="12245196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31"/>
          <p:cNvSpPr>
            <a:spLocks noChangeArrowheads="1"/>
          </p:cNvSpPr>
          <p:nvPr/>
        </p:nvSpPr>
        <p:spPr bwMode="auto">
          <a:xfrm>
            <a:off x="539751" y="6083300"/>
            <a:ext cx="2035814" cy="3975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8900" tIns="44450" rIns="88900" bIns="44450">
            <a:spAutoFit/>
          </a:bodyPr>
          <a:lstStyle/>
          <a:p>
            <a:pPr defTabSz="885825">
              <a:defRPr/>
            </a:pPr>
            <a:r>
              <a:rPr lang="en-US" sz="1000" b="1">
                <a:solidFill>
                  <a:schemeClr val="bg1"/>
                </a:solidFill>
                <a:cs typeface="+mn-cs"/>
              </a:rPr>
              <a:t>U.S. Department of the Interior</a:t>
            </a:r>
          </a:p>
          <a:p>
            <a:pPr defTabSz="885825">
              <a:defRPr/>
            </a:pPr>
            <a:r>
              <a:rPr lang="en-US" sz="1000" b="1">
                <a:solidFill>
                  <a:schemeClr val="bg1"/>
                </a:solidFill>
                <a:cs typeface="+mn-cs"/>
              </a:rPr>
              <a:t>U.S. Geological Survey</a:t>
            </a:r>
          </a:p>
        </p:txBody>
      </p:sp>
      <p:sp>
        <p:nvSpPr>
          <p:cNvPr id="104450" name="Rectangle 1026"/>
          <p:cNvSpPr>
            <a:spLocks noGrp="1" noChangeArrowheads="1"/>
          </p:cNvSpPr>
          <p:nvPr>
            <p:ph type="ctrTitle"/>
          </p:nvPr>
        </p:nvSpPr>
        <p:spPr>
          <a:xfrm>
            <a:off x="508000" y="2286000"/>
            <a:ext cx="11074400" cy="1143000"/>
          </a:xfrm>
        </p:spPr>
        <p:txBody>
          <a:bodyPr/>
          <a:lstStyle>
            <a:lvl1pPr>
              <a:defRPr sz="4400"/>
            </a:lvl1pPr>
          </a:lstStyle>
          <a:p>
            <a:pPr lvl="0"/>
            <a:r>
              <a:rPr lang="en-US" noProof="0"/>
              <a:t>Click to edit Master title style</a:t>
            </a:r>
          </a:p>
        </p:txBody>
      </p:sp>
      <p:sp>
        <p:nvSpPr>
          <p:cNvPr id="104451" name="Rectangle 1027"/>
          <p:cNvSpPr>
            <a:spLocks noGrp="1" noChangeArrowheads="1"/>
          </p:cNvSpPr>
          <p:nvPr>
            <p:ph type="subTitle" idx="1"/>
          </p:nvPr>
        </p:nvSpPr>
        <p:spPr>
          <a:xfrm>
            <a:off x="508000" y="3886200"/>
            <a:ext cx="11074400" cy="1752600"/>
          </a:xfrm>
        </p:spPr>
        <p:txBody>
          <a:bodyPr/>
          <a:lstStyle>
            <a:lvl1pPr marL="0" indent="0">
              <a:buFont typeface="Wingdings" charset="0"/>
              <a:buNone/>
              <a:defRPr/>
            </a:lvl1pPr>
          </a:lstStyle>
          <a:p>
            <a:pPr lvl="0"/>
            <a:r>
              <a:rPr lang="en-US" noProof="0"/>
              <a:t>Click to edit Master subtitle style</a:t>
            </a:r>
          </a:p>
        </p:txBody>
      </p:sp>
      <p:pic>
        <p:nvPicPr>
          <p:cNvPr id="6" name="Picture 1033" descr="ident_4_onscreen_png">
            <a:extLst>
              <a:ext uri="{FF2B5EF4-FFF2-40B4-BE49-F238E27FC236}">
                <a16:creationId xmlns:a16="http://schemas.microsoft.com/office/drawing/2014/main" id="{1BE76490-77B9-AC42-9718-FAF50E46AB7F}"/>
              </a:ext>
            </a:extLst>
          </p:cNvPr>
          <p:cNvPicPr>
            <a:picLocks noChangeAspect="1" noChangeArrowheads="1"/>
          </p:cNvPicPr>
          <p:nvPr userDrawn="1"/>
        </p:nvPicPr>
        <p:blipFill>
          <a:blip r:embed="rId2" cstate="print">
            <a:lum bright="100000"/>
            <a:extLst>
              <a:ext uri="{28A0092B-C50C-407E-A947-70E740481C1C}">
                <a14:useLocalDpi xmlns:a14="http://schemas.microsoft.com/office/drawing/2010/main"/>
              </a:ext>
            </a:extLst>
          </a:blip>
          <a:srcRect/>
          <a:stretch>
            <a:fillRect/>
          </a:stretch>
        </p:blipFill>
        <p:spPr bwMode="black">
          <a:xfrm>
            <a:off x="228600" y="228600"/>
            <a:ext cx="2057400" cy="757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116020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365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3800" y="152400"/>
            <a:ext cx="276860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8000" y="152400"/>
            <a:ext cx="81026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0621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932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874365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371600"/>
            <a:ext cx="5435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46800" y="1371600"/>
            <a:ext cx="5435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4933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511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5129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70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6562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61116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F57"/>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08000" y="152400"/>
            <a:ext cx="110744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ctr" anchorCtr="0" compatLnSpc="1">
            <a:prstTxWarp prst="textNoShape">
              <a:avLst/>
            </a:prstTxWarp>
          </a:bodyPr>
          <a:lstStyle/>
          <a:p>
            <a:pPr lvl="0"/>
            <a:r>
              <a:rPr lang="en-US"/>
              <a:t>Click to edit Master </a:t>
            </a:r>
          </a:p>
        </p:txBody>
      </p:sp>
      <p:sp>
        <p:nvSpPr>
          <p:cNvPr id="1027" name="Rectangle 3"/>
          <p:cNvSpPr>
            <a:spLocks noGrp="1" noChangeArrowheads="1"/>
          </p:cNvSpPr>
          <p:nvPr>
            <p:ph type="body" idx="1"/>
          </p:nvPr>
        </p:nvSpPr>
        <p:spPr bwMode="auto">
          <a:xfrm>
            <a:off x="508000" y="1371600"/>
            <a:ext cx="11074400" cy="4495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t" anchorCtr="0" compatLnSpc="1">
            <a:prstTxWarp prst="textNoShape">
              <a:avLst/>
            </a:prstTxWarp>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028" name="Picture 11" descr="ident-small_4_onscreen_png"/>
          <p:cNvPicPr>
            <a:picLocks noChangeArrowheads="1"/>
          </p:cNvPicPr>
          <p:nvPr/>
        </p:nvPicPr>
        <p:blipFill>
          <a:blip r:embed="rId13" cstate="print">
            <a:lum bright="100000"/>
            <a:extLst>
              <a:ext uri="{28A0092B-C50C-407E-A947-70E740481C1C}">
                <a14:useLocalDpi xmlns:a14="http://schemas.microsoft.com/office/drawing/2010/main"/>
              </a:ext>
            </a:extLst>
          </a:blip>
          <a:srcRect/>
          <a:stretch>
            <a:fillRect/>
          </a:stretch>
        </p:blipFill>
        <p:spPr bwMode="black">
          <a:xfrm>
            <a:off x="228600" y="6284913"/>
            <a:ext cx="1143000" cy="420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27"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l" rtl="0" eaLnBrk="0" fontAlgn="base" hangingPunct="0">
        <a:spcBef>
          <a:spcPct val="0"/>
        </a:spcBef>
        <a:spcAft>
          <a:spcPct val="0"/>
        </a:spcAft>
        <a:defRPr sz="3600" b="1">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p:titleStyle>
    <p:body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iff"/><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ctrTitle"/>
          </p:nvPr>
        </p:nvSpPr>
        <p:spPr>
          <a:xfrm>
            <a:off x="508000" y="2895600"/>
            <a:ext cx="11074400" cy="1143000"/>
          </a:xfrm>
        </p:spPr>
        <p:txBody>
          <a:bodyPr/>
          <a:lstStyle/>
          <a:p>
            <a:pPr>
              <a:defRPr/>
            </a:pPr>
            <a:r>
              <a:rPr lang="en-US" sz="3600" dirty="0">
                <a:cs typeface="+mj-cs"/>
              </a:rPr>
              <a:t>MODFLOW 6 Unstructured Grids</a:t>
            </a:r>
          </a:p>
        </p:txBody>
      </p:sp>
      <p:sp>
        <p:nvSpPr>
          <p:cNvPr id="162819" name="Rectangle 3"/>
          <p:cNvSpPr>
            <a:spLocks noGrp="1" noChangeArrowheads="1"/>
          </p:cNvSpPr>
          <p:nvPr>
            <p:ph type="subTitle" idx="1"/>
          </p:nvPr>
        </p:nvSpPr>
        <p:spPr>
          <a:xfrm>
            <a:off x="508000" y="4267200"/>
            <a:ext cx="11074400" cy="1752600"/>
          </a:xfrm>
        </p:spPr>
        <p:txBody>
          <a:bodyPr/>
          <a:lstStyle/>
          <a:p>
            <a:pPr>
              <a:spcAft>
                <a:spcPts val="600"/>
              </a:spcAft>
              <a:defRPr/>
            </a:pPr>
            <a:endParaRPr lang="en-US" sz="1800" dirty="0"/>
          </a:p>
          <a:p>
            <a:pPr>
              <a:defRPr/>
            </a:pPr>
            <a:endParaRPr lang="en-US" sz="1800" dirty="0"/>
          </a:p>
          <a:p>
            <a:pPr>
              <a:defRPr/>
            </a:pPr>
            <a:r>
              <a:rPr lang="en-US" sz="1800" dirty="0"/>
              <a:t>University of Neuchâtel, Switzerland</a:t>
            </a:r>
          </a:p>
          <a:p>
            <a:pPr>
              <a:defRPr/>
            </a:pPr>
            <a:r>
              <a:rPr lang="en-US" sz="1800" dirty="0"/>
              <a:t>Centre for Hydrogeology and </a:t>
            </a:r>
            <a:r>
              <a:rPr lang="en-US" sz="1800" dirty="0" err="1"/>
              <a:t>Geothermics</a:t>
            </a:r>
            <a:endParaRPr lang="en-US" sz="1800" dirty="0"/>
          </a:p>
          <a:p>
            <a:pPr>
              <a:defRPr/>
            </a:pPr>
            <a:r>
              <a:rPr lang="en-US" sz="1800" dirty="0"/>
              <a:t>December 16-20, 2019</a:t>
            </a:r>
          </a:p>
        </p:txBody>
      </p:sp>
      <p:pic>
        <p:nvPicPr>
          <p:cNvPr id="9" name="Picture 1033" descr="ident_4_onscreen_png">
            <a:extLst>
              <a:ext uri="{FF2B5EF4-FFF2-40B4-BE49-F238E27FC236}">
                <a16:creationId xmlns:a16="http://schemas.microsoft.com/office/drawing/2014/main" id="{58E02650-658C-1346-BA8C-771F342FE017}"/>
              </a:ext>
            </a:extLst>
          </p:cNvPr>
          <p:cNvPicPr>
            <a:picLocks noChangeAspect="1" noChangeArrowheads="1"/>
          </p:cNvPicPr>
          <p:nvPr/>
        </p:nvPicPr>
        <p:blipFill>
          <a:blip r:embed="rId3" cstate="print">
            <a:lum bright="100000"/>
            <a:extLst>
              <a:ext uri="{28A0092B-C50C-407E-A947-70E740481C1C}">
                <a14:useLocalDpi xmlns:a14="http://schemas.microsoft.com/office/drawing/2010/main"/>
              </a:ext>
            </a:extLst>
          </a:blip>
          <a:srcRect/>
          <a:stretch>
            <a:fillRect/>
          </a:stretch>
        </p:blipFill>
        <p:spPr bwMode="black">
          <a:xfrm>
            <a:off x="9906000" y="5943600"/>
            <a:ext cx="2057400" cy="757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7A9BC812-CC9B-1841-9614-4A5B82723A4F}"/>
              </a:ext>
            </a:extLst>
          </p:cNvPr>
          <p:cNvPicPr>
            <a:picLocks noChangeAspect="1"/>
          </p:cNvPicPr>
          <p:nvPr/>
        </p:nvPicPr>
        <p:blipFill rotWithShape="1">
          <a:blip r:embed="rId4"/>
          <a:srcRect t="4265" b="32159"/>
          <a:stretch/>
        </p:blipFill>
        <p:spPr>
          <a:xfrm>
            <a:off x="0" y="0"/>
            <a:ext cx="12192000" cy="3103808"/>
          </a:xfrm>
          <a:prstGeom prst="rect">
            <a:avLst/>
          </a:prstGeom>
        </p:spPr>
      </p:pic>
    </p:spTree>
    <p:extLst>
      <p:ext uri="{BB962C8B-B14F-4D97-AF65-F5344CB8AC3E}">
        <p14:creationId xmlns:p14="http://schemas.microsoft.com/office/powerpoint/2010/main" val="4279652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Unstructured Grids in MODFLOW 6</a:t>
            </a:r>
          </a:p>
        </p:txBody>
      </p:sp>
      <p:sp>
        <p:nvSpPr>
          <p:cNvPr id="3" name="Content Placeholder 2"/>
          <p:cNvSpPr>
            <a:spLocks noGrp="1"/>
          </p:cNvSpPr>
          <p:nvPr>
            <p:ph idx="1"/>
          </p:nvPr>
        </p:nvSpPr>
        <p:spPr/>
        <p:txBody>
          <a:bodyPr/>
          <a:lstStyle/>
          <a:p>
            <a:r>
              <a:rPr lang="en-US" dirty="0"/>
              <a:t>Discretization by Vertices (DISV) Package</a:t>
            </a:r>
          </a:p>
          <a:p>
            <a:pPr lvl="1"/>
            <a:r>
              <a:rPr lang="en-US" dirty="0"/>
              <a:t>New in MODFLOW 6</a:t>
            </a:r>
          </a:p>
          <a:p>
            <a:r>
              <a:rPr lang="en-US" dirty="0"/>
              <a:t>Unstructured Discretization (DISU) Package</a:t>
            </a:r>
          </a:p>
          <a:p>
            <a:pPr lvl="1"/>
            <a:r>
              <a:rPr lang="en-US" dirty="0"/>
              <a:t>Patterned after approach in MODFLOW-USG</a:t>
            </a:r>
          </a:p>
          <a:p>
            <a:r>
              <a:rPr lang="en-US" dirty="0"/>
              <a:t>Multiple models</a:t>
            </a:r>
          </a:p>
        </p:txBody>
      </p:sp>
    </p:spTree>
    <p:extLst>
      <p:ext uri="{BB962C8B-B14F-4D97-AF65-F5344CB8AC3E}">
        <p14:creationId xmlns:p14="http://schemas.microsoft.com/office/powerpoint/2010/main" val="1868790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“CELLID”</a:t>
            </a:r>
          </a:p>
        </p:txBody>
      </p:sp>
      <p:sp>
        <p:nvSpPr>
          <p:cNvPr id="3" name="Content Placeholder 2"/>
          <p:cNvSpPr>
            <a:spLocks noGrp="1"/>
          </p:cNvSpPr>
          <p:nvPr>
            <p:ph idx="1"/>
          </p:nvPr>
        </p:nvSpPr>
        <p:spPr/>
        <p:txBody>
          <a:bodyPr/>
          <a:lstStyle/>
          <a:p>
            <a:r>
              <a:rPr lang="en-US" dirty="0"/>
              <a:t>Regular MODFLOW grid (DIS)</a:t>
            </a:r>
          </a:p>
          <a:p>
            <a:pPr marL="457200" lvl="1" indent="0">
              <a:buNone/>
            </a:pPr>
            <a:r>
              <a:rPr lang="en-US" dirty="0"/>
              <a:t>(LAYER, ROW, COLUMN)</a:t>
            </a:r>
          </a:p>
          <a:p>
            <a:endParaRPr lang="en-US" dirty="0"/>
          </a:p>
          <a:p>
            <a:r>
              <a:rPr lang="en-US" dirty="0"/>
              <a:t>Discretization by Vertices (DISV)</a:t>
            </a:r>
          </a:p>
          <a:p>
            <a:pPr marL="457200" lvl="1" indent="0">
              <a:buNone/>
            </a:pPr>
            <a:r>
              <a:rPr lang="en-US" dirty="0"/>
              <a:t>(LAYER, CELL NUMBER)</a:t>
            </a:r>
          </a:p>
          <a:p>
            <a:endParaRPr lang="en-US" dirty="0"/>
          </a:p>
          <a:p>
            <a:r>
              <a:rPr lang="en-US" dirty="0"/>
              <a:t>Unstructured Discretization (DISU)</a:t>
            </a:r>
          </a:p>
          <a:p>
            <a:pPr marL="457200" lvl="1" indent="0">
              <a:buNone/>
            </a:pPr>
            <a:r>
              <a:rPr lang="en-US" dirty="0"/>
              <a:t>(CELL NUMBER)</a:t>
            </a:r>
          </a:p>
        </p:txBody>
      </p:sp>
    </p:spTree>
    <p:extLst>
      <p:ext uri="{BB962C8B-B14F-4D97-AF65-F5344CB8AC3E}">
        <p14:creationId xmlns:p14="http://schemas.microsoft.com/office/powerpoint/2010/main" val="4168630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DISV package</a:t>
            </a:r>
          </a:p>
        </p:txBody>
      </p:sp>
      <p:sp>
        <p:nvSpPr>
          <p:cNvPr id="8" name="Text Placeholder 7"/>
          <p:cNvSpPr>
            <a:spLocks noGrp="1"/>
          </p:cNvSpPr>
          <p:nvPr>
            <p:ph type="body" idx="1"/>
          </p:nvPr>
        </p:nvSpPr>
        <p:spPr/>
        <p:txBody>
          <a:bodyPr/>
          <a:lstStyle/>
          <a:p>
            <a:endParaRPr lang="en-US"/>
          </a:p>
        </p:txBody>
      </p:sp>
    </p:spTree>
    <p:extLst>
      <p:ext uri="{BB962C8B-B14F-4D97-AF65-F5344CB8AC3E}">
        <p14:creationId xmlns:p14="http://schemas.microsoft.com/office/powerpoint/2010/main" val="684344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Vertices and Cells</a:t>
            </a:r>
          </a:p>
        </p:txBody>
      </p:sp>
      <p:pic>
        <p:nvPicPr>
          <p:cNvPr id="2" name="Picture 1"/>
          <p:cNvPicPr>
            <a:picLocks noChangeAspect="1"/>
          </p:cNvPicPr>
          <p:nvPr/>
        </p:nvPicPr>
        <p:blipFill>
          <a:blip r:embed="rId2"/>
          <a:stretch>
            <a:fillRect/>
          </a:stretch>
        </p:blipFill>
        <p:spPr>
          <a:xfrm>
            <a:off x="4038600" y="1295400"/>
            <a:ext cx="3583614" cy="5152516"/>
          </a:xfrm>
          <a:prstGeom prst="rect">
            <a:avLst/>
          </a:prstGeom>
        </p:spPr>
      </p:pic>
    </p:spTree>
    <p:extLst>
      <p:ext uri="{BB962C8B-B14F-4D97-AF65-F5344CB8AC3E}">
        <p14:creationId xmlns:p14="http://schemas.microsoft.com/office/powerpoint/2010/main" val="1460873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DISU Package</a:t>
            </a:r>
          </a:p>
        </p:txBody>
      </p:sp>
      <p:sp>
        <p:nvSpPr>
          <p:cNvPr id="8" name="Text Placeholder 7"/>
          <p:cNvSpPr>
            <a:spLocks noGrp="1"/>
          </p:cNvSpPr>
          <p:nvPr>
            <p:ph type="body" idx="1"/>
          </p:nvPr>
        </p:nvSpPr>
        <p:spPr/>
        <p:txBody>
          <a:bodyPr/>
          <a:lstStyle/>
          <a:p>
            <a:endParaRPr lang="en-US"/>
          </a:p>
        </p:txBody>
      </p:sp>
      <p:pic>
        <p:nvPicPr>
          <p:cNvPr id="2" name="Picture 1"/>
          <p:cNvPicPr>
            <a:picLocks noChangeAspect="1"/>
          </p:cNvPicPr>
          <p:nvPr/>
        </p:nvPicPr>
        <p:blipFill>
          <a:blip r:embed="rId2"/>
          <a:stretch>
            <a:fillRect/>
          </a:stretch>
        </p:blipFill>
        <p:spPr>
          <a:xfrm>
            <a:off x="7563278" y="457201"/>
            <a:ext cx="2723723" cy="3519237"/>
          </a:xfrm>
          <a:prstGeom prst="rect">
            <a:avLst/>
          </a:prstGeom>
        </p:spPr>
      </p:pic>
    </p:spTree>
    <p:extLst>
      <p:ext uri="{BB962C8B-B14F-4D97-AF65-F5344CB8AC3E}">
        <p14:creationId xmlns:p14="http://schemas.microsoft.com/office/powerpoint/2010/main" val="4062646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DISU Connections</a:t>
            </a:r>
          </a:p>
        </p:txBody>
      </p:sp>
      <p:pic>
        <p:nvPicPr>
          <p:cNvPr id="2" name="Picture 1"/>
          <p:cNvPicPr>
            <a:picLocks noChangeAspect="1"/>
          </p:cNvPicPr>
          <p:nvPr/>
        </p:nvPicPr>
        <p:blipFill>
          <a:blip r:embed="rId2"/>
          <a:stretch>
            <a:fillRect/>
          </a:stretch>
        </p:blipFill>
        <p:spPr>
          <a:xfrm>
            <a:off x="1752600" y="1447801"/>
            <a:ext cx="4429706" cy="4258277"/>
          </a:xfrm>
          <a:prstGeom prst="rect">
            <a:avLst/>
          </a:prstGeom>
        </p:spPr>
      </p:pic>
      <p:pic>
        <p:nvPicPr>
          <p:cNvPr id="6" name="Picture 5"/>
          <p:cNvPicPr>
            <a:picLocks noChangeAspect="1"/>
          </p:cNvPicPr>
          <p:nvPr/>
        </p:nvPicPr>
        <p:blipFill>
          <a:blip r:embed="rId3"/>
          <a:stretch>
            <a:fillRect/>
          </a:stretch>
        </p:blipFill>
        <p:spPr>
          <a:xfrm>
            <a:off x="5918200" y="1447800"/>
            <a:ext cx="4597400" cy="4267200"/>
          </a:xfrm>
          <a:prstGeom prst="rect">
            <a:avLst/>
          </a:prstGeom>
        </p:spPr>
      </p:pic>
    </p:spTree>
    <p:extLst>
      <p:ext uri="{BB962C8B-B14F-4D97-AF65-F5344CB8AC3E}">
        <p14:creationId xmlns:p14="http://schemas.microsoft.com/office/powerpoint/2010/main" val="1369909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DISU Vertically Staggered Connections</a:t>
            </a:r>
          </a:p>
        </p:txBody>
      </p:sp>
      <p:pic>
        <p:nvPicPr>
          <p:cNvPr id="3" name="Picture 2"/>
          <p:cNvPicPr>
            <a:picLocks noChangeAspect="1"/>
          </p:cNvPicPr>
          <p:nvPr/>
        </p:nvPicPr>
        <p:blipFill>
          <a:blip r:embed="rId2"/>
          <a:stretch>
            <a:fillRect/>
          </a:stretch>
        </p:blipFill>
        <p:spPr>
          <a:xfrm>
            <a:off x="3619690" y="1371600"/>
            <a:ext cx="5406390" cy="4037330"/>
          </a:xfrm>
          <a:prstGeom prst="rect">
            <a:avLst/>
          </a:prstGeom>
        </p:spPr>
      </p:pic>
      <p:sp>
        <p:nvSpPr>
          <p:cNvPr id="4" name="TextBox 3"/>
          <p:cNvSpPr txBox="1"/>
          <p:nvPr/>
        </p:nvSpPr>
        <p:spPr>
          <a:xfrm>
            <a:off x="3505200" y="5562601"/>
            <a:ext cx="6477000" cy="830997"/>
          </a:xfrm>
          <a:prstGeom prst="rect">
            <a:avLst/>
          </a:prstGeom>
          <a:noFill/>
        </p:spPr>
        <p:txBody>
          <a:bodyPr wrap="square" rtlCol="0">
            <a:spAutoFit/>
          </a:bodyPr>
          <a:lstStyle/>
          <a:p>
            <a:r>
              <a:rPr lang="en-US" sz="2400" dirty="0">
                <a:solidFill>
                  <a:schemeClr val="bg1"/>
                </a:solidFill>
              </a:rPr>
              <a:t>Cell can be connected to more than one cell in a single horizontal direction</a:t>
            </a:r>
          </a:p>
        </p:txBody>
      </p:sp>
    </p:spTree>
    <p:extLst>
      <p:ext uri="{BB962C8B-B14F-4D97-AF65-F5344CB8AC3E}">
        <p14:creationId xmlns:p14="http://schemas.microsoft.com/office/powerpoint/2010/main" val="3905539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DISU Connection Data</a:t>
            </a:r>
          </a:p>
        </p:txBody>
      </p:sp>
      <p:pic>
        <p:nvPicPr>
          <p:cNvPr id="3" name="Picture 2"/>
          <p:cNvPicPr>
            <a:picLocks noChangeAspect="1"/>
          </p:cNvPicPr>
          <p:nvPr/>
        </p:nvPicPr>
        <p:blipFill>
          <a:blip r:embed="rId2"/>
          <a:stretch>
            <a:fillRect/>
          </a:stretch>
        </p:blipFill>
        <p:spPr>
          <a:xfrm>
            <a:off x="7543800" y="228601"/>
            <a:ext cx="1576248" cy="6234545"/>
          </a:xfrm>
          <a:prstGeom prst="rect">
            <a:avLst/>
          </a:prstGeom>
        </p:spPr>
      </p:pic>
      <p:sp>
        <p:nvSpPr>
          <p:cNvPr id="5" name="Rectangle 4"/>
          <p:cNvSpPr/>
          <p:nvPr/>
        </p:nvSpPr>
        <p:spPr bwMode="auto">
          <a:xfrm>
            <a:off x="2819400" y="1752600"/>
            <a:ext cx="838200" cy="762000"/>
          </a:xfrm>
          <a:prstGeom prst="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7" name="TextBox 6"/>
          <p:cNvSpPr txBox="1"/>
          <p:nvPr/>
        </p:nvSpPr>
        <p:spPr>
          <a:xfrm>
            <a:off x="3035250" y="1752600"/>
            <a:ext cx="469950" cy="707886"/>
          </a:xfrm>
          <a:prstGeom prst="rect">
            <a:avLst/>
          </a:prstGeom>
          <a:noFill/>
        </p:spPr>
        <p:txBody>
          <a:bodyPr wrap="none" rtlCol="0">
            <a:spAutoFit/>
          </a:bodyPr>
          <a:lstStyle/>
          <a:p>
            <a:r>
              <a:rPr lang="en-US" dirty="0">
                <a:solidFill>
                  <a:srgbClr val="FFFFFF"/>
                </a:solidFill>
              </a:rPr>
              <a:t>1</a:t>
            </a:r>
          </a:p>
        </p:txBody>
      </p:sp>
      <p:sp>
        <p:nvSpPr>
          <p:cNvPr id="8" name="Rectangle 7"/>
          <p:cNvSpPr/>
          <p:nvPr/>
        </p:nvSpPr>
        <p:spPr bwMode="auto">
          <a:xfrm>
            <a:off x="3657600" y="1752600"/>
            <a:ext cx="838200" cy="762000"/>
          </a:xfrm>
          <a:prstGeom prst="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9" name="TextBox 8"/>
          <p:cNvSpPr txBox="1"/>
          <p:nvPr/>
        </p:nvSpPr>
        <p:spPr>
          <a:xfrm>
            <a:off x="3873450" y="1752600"/>
            <a:ext cx="469950" cy="707886"/>
          </a:xfrm>
          <a:prstGeom prst="rect">
            <a:avLst/>
          </a:prstGeom>
          <a:noFill/>
        </p:spPr>
        <p:txBody>
          <a:bodyPr wrap="none" rtlCol="0">
            <a:spAutoFit/>
          </a:bodyPr>
          <a:lstStyle/>
          <a:p>
            <a:r>
              <a:rPr lang="en-US" dirty="0">
                <a:solidFill>
                  <a:srgbClr val="FFFFFF"/>
                </a:solidFill>
              </a:rPr>
              <a:t>2</a:t>
            </a:r>
          </a:p>
        </p:txBody>
      </p:sp>
      <p:sp>
        <p:nvSpPr>
          <p:cNvPr id="10" name="Rectangle 9"/>
          <p:cNvSpPr/>
          <p:nvPr/>
        </p:nvSpPr>
        <p:spPr bwMode="auto">
          <a:xfrm>
            <a:off x="4495800" y="1752600"/>
            <a:ext cx="838200" cy="762000"/>
          </a:xfrm>
          <a:prstGeom prst="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1" name="TextBox 10"/>
          <p:cNvSpPr txBox="1"/>
          <p:nvPr/>
        </p:nvSpPr>
        <p:spPr>
          <a:xfrm>
            <a:off x="4711650" y="1752600"/>
            <a:ext cx="469950" cy="707886"/>
          </a:xfrm>
          <a:prstGeom prst="rect">
            <a:avLst/>
          </a:prstGeom>
          <a:noFill/>
        </p:spPr>
        <p:txBody>
          <a:bodyPr wrap="none" rtlCol="0">
            <a:spAutoFit/>
          </a:bodyPr>
          <a:lstStyle/>
          <a:p>
            <a:r>
              <a:rPr lang="en-US" dirty="0">
                <a:solidFill>
                  <a:srgbClr val="FFFFFF"/>
                </a:solidFill>
              </a:rPr>
              <a:t>3</a:t>
            </a:r>
          </a:p>
        </p:txBody>
      </p:sp>
      <p:sp>
        <p:nvSpPr>
          <p:cNvPr id="12" name="Rectangle 11"/>
          <p:cNvSpPr/>
          <p:nvPr/>
        </p:nvSpPr>
        <p:spPr bwMode="auto">
          <a:xfrm>
            <a:off x="2819400" y="2514600"/>
            <a:ext cx="838200" cy="762000"/>
          </a:xfrm>
          <a:prstGeom prst="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3" name="TextBox 12"/>
          <p:cNvSpPr txBox="1"/>
          <p:nvPr/>
        </p:nvSpPr>
        <p:spPr>
          <a:xfrm>
            <a:off x="3035250" y="2514600"/>
            <a:ext cx="469950" cy="707886"/>
          </a:xfrm>
          <a:prstGeom prst="rect">
            <a:avLst/>
          </a:prstGeom>
          <a:noFill/>
        </p:spPr>
        <p:txBody>
          <a:bodyPr wrap="none" rtlCol="0">
            <a:spAutoFit/>
          </a:bodyPr>
          <a:lstStyle/>
          <a:p>
            <a:r>
              <a:rPr lang="en-US" dirty="0">
                <a:solidFill>
                  <a:srgbClr val="FFFFFF"/>
                </a:solidFill>
              </a:rPr>
              <a:t>4</a:t>
            </a:r>
          </a:p>
        </p:txBody>
      </p:sp>
      <p:sp>
        <p:nvSpPr>
          <p:cNvPr id="14" name="Rectangle 13"/>
          <p:cNvSpPr/>
          <p:nvPr/>
        </p:nvSpPr>
        <p:spPr bwMode="auto">
          <a:xfrm>
            <a:off x="3657600" y="2514600"/>
            <a:ext cx="838200" cy="762000"/>
          </a:xfrm>
          <a:prstGeom prst="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5" name="TextBox 14"/>
          <p:cNvSpPr txBox="1"/>
          <p:nvPr/>
        </p:nvSpPr>
        <p:spPr>
          <a:xfrm>
            <a:off x="3873450" y="2514600"/>
            <a:ext cx="469950" cy="707886"/>
          </a:xfrm>
          <a:prstGeom prst="rect">
            <a:avLst/>
          </a:prstGeom>
          <a:noFill/>
        </p:spPr>
        <p:txBody>
          <a:bodyPr wrap="none" rtlCol="0">
            <a:spAutoFit/>
          </a:bodyPr>
          <a:lstStyle/>
          <a:p>
            <a:r>
              <a:rPr lang="en-US" dirty="0">
                <a:solidFill>
                  <a:srgbClr val="FFFFFF"/>
                </a:solidFill>
              </a:rPr>
              <a:t>5</a:t>
            </a:r>
          </a:p>
        </p:txBody>
      </p:sp>
      <p:sp>
        <p:nvSpPr>
          <p:cNvPr id="16" name="Rectangle 15"/>
          <p:cNvSpPr/>
          <p:nvPr/>
        </p:nvSpPr>
        <p:spPr bwMode="auto">
          <a:xfrm>
            <a:off x="4495800" y="2514600"/>
            <a:ext cx="838200" cy="762000"/>
          </a:xfrm>
          <a:prstGeom prst="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7" name="TextBox 16"/>
          <p:cNvSpPr txBox="1"/>
          <p:nvPr/>
        </p:nvSpPr>
        <p:spPr>
          <a:xfrm>
            <a:off x="4711650" y="2514600"/>
            <a:ext cx="469950" cy="707886"/>
          </a:xfrm>
          <a:prstGeom prst="rect">
            <a:avLst/>
          </a:prstGeom>
          <a:noFill/>
        </p:spPr>
        <p:txBody>
          <a:bodyPr wrap="none" rtlCol="0">
            <a:spAutoFit/>
          </a:bodyPr>
          <a:lstStyle/>
          <a:p>
            <a:r>
              <a:rPr lang="en-US" dirty="0">
                <a:solidFill>
                  <a:srgbClr val="FFFFFF"/>
                </a:solidFill>
              </a:rPr>
              <a:t>6</a:t>
            </a:r>
          </a:p>
        </p:txBody>
      </p:sp>
      <p:sp>
        <p:nvSpPr>
          <p:cNvPr id="18" name="Rectangle 17"/>
          <p:cNvSpPr/>
          <p:nvPr/>
        </p:nvSpPr>
        <p:spPr bwMode="auto">
          <a:xfrm>
            <a:off x="2819400" y="3276600"/>
            <a:ext cx="838200" cy="762000"/>
          </a:xfrm>
          <a:prstGeom prst="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9" name="TextBox 18"/>
          <p:cNvSpPr txBox="1"/>
          <p:nvPr/>
        </p:nvSpPr>
        <p:spPr>
          <a:xfrm>
            <a:off x="3035250" y="3276600"/>
            <a:ext cx="469950" cy="707886"/>
          </a:xfrm>
          <a:prstGeom prst="rect">
            <a:avLst/>
          </a:prstGeom>
          <a:noFill/>
        </p:spPr>
        <p:txBody>
          <a:bodyPr wrap="none" rtlCol="0">
            <a:spAutoFit/>
          </a:bodyPr>
          <a:lstStyle/>
          <a:p>
            <a:r>
              <a:rPr lang="en-US" dirty="0">
                <a:solidFill>
                  <a:srgbClr val="FFFFFF"/>
                </a:solidFill>
              </a:rPr>
              <a:t>7</a:t>
            </a:r>
          </a:p>
        </p:txBody>
      </p:sp>
      <p:sp>
        <p:nvSpPr>
          <p:cNvPr id="20" name="Rectangle 19"/>
          <p:cNvSpPr/>
          <p:nvPr/>
        </p:nvSpPr>
        <p:spPr bwMode="auto">
          <a:xfrm>
            <a:off x="3657600" y="3276600"/>
            <a:ext cx="838200" cy="762000"/>
          </a:xfrm>
          <a:prstGeom prst="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21" name="TextBox 20"/>
          <p:cNvSpPr txBox="1"/>
          <p:nvPr/>
        </p:nvSpPr>
        <p:spPr>
          <a:xfrm>
            <a:off x="3873450" y="3276600"/>
            <a:ext cx="469950" cy="707886"/>
          </a:xfrm>
          <a:prstGeom prst="rect">
            <a:avLst/>
          </a:prstGeom>
          <a:noFill/>
        </p:spPr>
        <p:txBody>
          <a:bodyPr wrap="none" rtlCol="0">
            <a:spAutoFit/>
          </a:bodyPr>
          <a:lstStyle/>
          <a:p>
            <a:r>
              <a:rPr lang="en-US" dirty="0">
                <a:solidFill>
                  <a:srgbClr val="FFFFFF"/>
                </a:solidFill>
              </a:rPr>
              <a:t>8</a:t>
            </a:r>
          </a:p>
        </p:txBody>
      </p:sp>
      <p:sp>
        <p:nvSpPr>
          <p:cNvPr id="22" name="Rectangle 21"/>
          <p:cNvSpPr/>
          <p:nvPr/>
        </p:nvSpPr>
        <p:spPr bwMode="auto">
          <a:xfrm>
            <a:off x="4495800" y="3276600"/>
            <a:ext cx="838200" cy="762000"/>
          </a:xfrm>
          <a:prstGeom prst="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23" name="TextBox 22"/>
          <p:cNvSpPr txBox="1"/>
          <p:nvPr/>
        </p:nvSpPr>
        <p:spPr>
          <a:xfrm>
            <a:off x="4711650" y="3276600"/>
            <a:ext cx="469950" cy="707886"/>
          </a:xfrm>
          <a:prstGeom prst="rect">
            <a:avLst/>
          </a:prstGeom>
          <a:noFill/>
        </p:spPr>
        <p:txBody>
          <a:bodyPr wrap="none" rtlCol="0">
            <a:spAutoFit/>
          </a:bodyPr>
          <a:lstStyle/>
          <a:p>
            <a:r>
              <a:rPr lang="en-US" dirty="0">
                <a:solidFill>
                  <a:srgbClr val="FFFFFF"/>
                </a:solidFill>
              </a:rPr>
              <a:t>9</a:t>
            </a:r>
          </a:p>
        </p:txBody>
      </p:sp>
    </p:spTree>
    <p:extLst>
      <p:ext uri="{BB962C8B-B14F-4D97-AF65-F5344CB8AC3E}">
        <p14:creationId xmlns:p14="http://schemas.microsoft.com/office/powerpoint/2010/main" val="32263500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E3FC5-DB2A-EB40-B8E4-A22A553DF17D}"/>
              </a:ext>
            </a:extLst>
          </p:cNvPr>
          <p:cNvSpPr>
            <a:spLocks noGrp="1"/>
          </p:cNvSpPr>
          <p:nvPr>
            <p:ph type="title"/>
          </p:nvPr>
        </p:nvSpPr>
        <p:spPr>
          <a:xfrm>
            <a:off x="2249521" y="5191125"/>
            <a:ext cx="7772400" cy="1362075"/>
          </a:xfrm>
        </p:spPr>
        <p:txBody>
          <a:bodyPr anchor="ctr"/>
          <a:lstStyle/>
          <a:p>
            <a:pPr algn="ctr"/>
            <a:r>
              <a:rPr lang="en-US" dirty="0"/>
              <a:t>QUESTIONS?</a:t>
            </a:r>
          </a:p>
        </p:txBody>
      </p:sp>
      <p:pic>
        <p:nvPicPr>
          <p:cNvPr id="4" name="Picture 3">
            <a:extLst>
              <a:ext uri="{FF2B5EF4-FFF2-40B4-BE49-F238E27FC236}">
                <a16:creationId xmlns:a16="http://schemas.microsoft.com/office/drawing/2014/main" id="{79DB7708-F009-F74E-AB77-37354F0E90C7}"/>
              </a:ext>
            </a:extLst>
          </p:cNvPr>
          <p:cNvPicPr>
            <a:picLocks noChangeAspect="1"/>
          </p:cNvPicPr>
          <p:nvPr/>
        </p:nvPicPr>
        <p:blipFill>
          <a:blip r:embed="rId2"/>
          <a:stretch>
            <a:fillRect/>
          </a:stretch>
        </p:blipFill>
        <p:spPr>
          <a:xfrm>
            <a:off x="1857174" y="412922"/>
            <a:ext cx="8477652" cy="4768678"/>
          </a:xfrm>
          <a:prstGeom prst="rect">
            <a:avLst/>
          </a:prstGeom>
        </p:spPr>
      </p:pic>
    </p:spTree>
    <p:extLst>
      <p:ext uri="{BB962C8B-B14F-4D97-AF65-F5344CB8AC3E}">
        <p14:creationId xmlns:p14="http://schemas.microsoft.com/office/powerpoint/2010/main" val="954908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61C36-E100-424D-8200-54D6E29EED15}"/>
              </a:ext>
            </a:extLst>
          </p:cNvPr>
          <p:cNvSpPr>
            <a:spLocks noGrp="1"/>
          </p:cNvSpPr>
          <p:nvPr>
            <p:ph type="title"/>
          </p:nvPr>
        </p:nvSpPr>
        <p:spPr/>
        <p:txBody>
          <a:bodyPr/>
          <a:lstStyle/>
          <a:p>
            <a:r>
              <a:rPr lang="en-US" dirty="0"/>
              <a:t>MODFLOW 6 Unstructured Grids</a:t>
            </a:r>
            <a:br>
              <a:rPr lang="en-US" dirty="0"/>
            </a:br>
            <a:endParaRPr lang="en-US" dirty="0"/>
          </a:p>
        </p:txBody>
      </p:sp>
      <p:sp>
        <p:nvSpPr>
          <p:cNvPr id="3" name="Text Placeholder 2">
            <a:extLst>
              <a:ext uri="{FF2B5EF4-FFF2-40B4-BE49-F238E27FC236}">
                <a16:creationId xmlns:a16="http://schemas.microsoft.com/office/drawing/2014/main" id="{30C2C7A8-3A8F-7841-B180-AB197FE4751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0757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143000"/>
            <a:ext cx="8229600" cy="3081356"/>
          </a:xfrm>
        </p:spPr>
        <p:txBody>
          <a:bodyPr/>
          <a:lstStyle/>
          <a:p>
            <a:r>
              <a:rPr lang="en-US" dirty="0"/>
              <a:t>Three ways to enter grid</a:t>
            </a:r>
          </a:p>
          <a:p>
            <a:pPr lvl="1"/>
            <a:r>
              <a:rPr lang="en-US" dirty="0"/>
              <a:t>DIS – regular MODFLOW grid</a:t>
            </a:r>
          </a:p>
          <a:p>
            <a:pPr lvl="1"/>
            <a:r>
              <a:rPr lang="en-US" dirty="0"/>
              <a:t>DISV – discretization by vertices</a:t>
            </a:r>
          </a:p>
          <a:p>
            <a:pPr lvl="1"/>
            <a:r>
              <a:rPr lang="en-US" dirty="0"/>
              <a:t>DISU – fully unstructured</a:t>
            </a:r>
          </a:p>
        </p:txBody>
      </p:sp>
      <p:pic>
        <p:nvPicPr>
          <p:cNvPr id="4" name="Picture 2" descr="D:\users\langevin\ModelDevelopment\mfusg\presentations\2013_MODFLOW_Langevin\test_grids\structured\pp_modflowgrid04.ti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52400" y="3708532"/>
            <a:ext cx="4793551" cy="2298439"/>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7" descr="D:\users\langevin\ModelDevelopment\mfusg\presentations\2013_MODFLOW_Langevin\hesch\Chris\coarseus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739" y="3225998"/>
            <a:ext cx="3102273" cy="32635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rotWithShape="1">
          <a:blip r:embed="rId4"/>
          <a:srcRect r="48945"/>
          <a:stretch/>
        </p:blipFill>
        <p:spPr>
          <a:xfrm>
            <a:off x="8305800" y="3048000"/>
            <a:ext cx="3733799" cy="3619502"/>
          </a:xfrm>
          <a:prstGeom prst="rect">
            <a:avLst/>
          </a:prstGeom>
        </p:spPr>
      </p:pic>
      <p:sp>
        <p:nvSpPr>
          <p:cNvPr id="9" name="Title 7">
            <a:extLst>
              <a:ext uri="{FF2B5EF4-FFF2-40B4-BE49-F238E27FC236}">
                <a16:creationId xmlns:a16="http://schemas.microsoft.com/office/drawing/2014/main" id="{6210443A-65C4-7F47-8F5D-B1B54DC57CA4}"/>
              </a:ext>
            </a:extLst>
          </p:cNvPr>
          <p:cNvSpPr>
            <a:spLocks noGrp="1"/>
          </p:cNvSpPr>
          <p:nvPr>
            <p:ph type="title"/>
          </p:nvPr>
        </p:nvSpPr>
        <p:spPr>
          <a:xfrm>
            <a:off x="508000" y="152400"/>
            <a:ext cx="11074400" cy="1143000"/>
          </a:xfrm>
        </p:spPr>
        <p:txBody>
          <a:bodyPr/>
          <a:lstStyle/>
          <a:p>
            <a:r>
              <a:rPr lang="en-US" dirty="0"/>
              <a:t>Spatial Discretization</a:t>
            </a:r>
          </a:p>
        </p:txBody>
      </p:sp>
    </p:spTree>
    <p:extLst>
      <p:ext uri="{BB962C8B-B14F-4D97-AF65-F5344CB8AC3E}">
        <p14:creationId xmlns:p14="http://schemas.microsoft.com/office/powerpoint/2010/main" val="769539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Unstructured Grids</a:t>
            </a:r>
          </a:p>
        </p:txBody>
      </p:sp>
      <p:sp>
        <p:nvSpPr>
          <p:cNvPr id="3" name="Content Placeholder 2"/>
          <p:cNvSpPr>
            <a:spLocks noGrp="1"/>
          </p:cNvSpPr>
          <p:nvPr>
            <p:ph idx="1"/>
          </p:nvPr>
        </p:nvSpPr>
        <p:spPr/>
        <p:txBody>
          <a:bodyPr/>
          <a:lstStyle/>
          <a:p>
            <a:r>
              <a:rPr lang="en-US" dirty="0"/>
              <a:t>What do we mean by unstructured?</a:t>
            </a:r>
          </a:p>
          <a:p>
            <a:pPr lvl="1"/>
            <a:r>
              <a:rPr lang="en-US" dirty="0"/>
              <a:t>1.  Cell can be connected to any number of surrounding cells</a:t>
            </a:r>
          </a:p>
          <a:p>
            <a:pPr lvl="1"/>
            <a:r>
              <a:rPr lang="en-US" dirty="0"/>
              <a:t>2.  Not a regular MODFLOW grid</a:t>
            </a:r>
          </a:p>
          <a:p>
            <a:r>
              <a:rPr lang="en-US" dirty="0"/>
              <a:t>Why use them?</a:t>
            </a:r>
          </a:p>
          <a:p>
            <a:pPr lvl="1"/>
            <a:r>
              <a:rPr lang="en-US" dirty="0"/>
              <a:t>Grid can conform to irregular model domain boundaries</a:t>
            </a:r>
          </a:p>
          <a:p>
            <a:pPr lvl="1"/>
            <a:r>
              <a:rPr lang="en-US" dirty="0"/>
              <a:t>Resolution can be added in areas of interest</a:t>
            </a:r>
          </a:p>
          <a:p>
            <a:r>
              <a:rPr lang="en-US" dirty="0"/>
              <a:t>Why not use them?</a:t>
            </a:r>
          </a:p>
          <a:p>
            <a:pPr lvl="1"/>
            <a:r>
              <a:rPr lang="en-US" dirty="0"/>
              <a:t>More complicated to work with</a:t>
            </a:r>
          </a:p>
          <a:p>
            <a:pPr lvl="1"/>
            <a:r>
              <a:rPr lang="en-US" dirty="0"/>
              <a:t>Poor grid design can lead to errors in the flow solution that are difficult to find and quantify</a:t>
            </a:r>
          </a:p>
        </p:txBody>
      </p:sp>
    </p:spTree>
    <p:extLst>
      <p:ext uri="{BB962C8B-B14F-4D97-AF65-F5344CB8AC3E}">
        <p14:creationId xmlns:p14="http://schemas.microsoft.com/office/powerpoint/2010/main" val="3318285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CVFD Requirements</a:t>
            </a:r>
          </a:p>
        </p:txBody>
      </p:sp>
      <p:pic>
        <p:nvPicPr>
          <p:cNvPr id="6" name="Picture 5"/>
          <p:cNvPicPr>
            <a:picLocks noChangeAspect="1"/>
          </p:cNvPicPr>
          <p:nvPr/>
        </p:nvPicPr>
        <p:blipFill>
          <a:blip r:embed="rId2"/>
          <a:stretch>
            <a:fillRect/>
          </a:stretch>
        </p:blipFill>
        <p:spPr>
          <a:xfrm>
            <a:off x="6629400" y="1143000"/>
            <a:ext cx="3471946" cy="5152516"/>
          </a:xfrm>
          <a:prstGeom prst="rect">
            <a:avLst/>
          </a:prstGeom>
        </p:spPr>
      </p:pic>
      <p:sp>
        <p:nvSpPr>
          <p:cNvPr id="7" name="TextBox 6"/>
          <p:cNvSpPr txBox="1"/>
          <p:nvPr/>
        </p:nvSpPr>
        <p:spPr>
          <a:xfrm>
            <a:off x="1752600" y="2501206"/>
            <a:ext cx="3276600" cy="1384995"/>
          </a:xfrm>
          <a:prstGeom prst="rect">
            <a:avLst/>
          </a:prstGeom>
          <a:noFill/>
        </p:spPr>
        <p:txBody>
          <a:bodyPr wrap="square" rtlCol="0">
            <a:spAutoFit/>
          </a:bodyPr>
          <a:lstStyle/>
          <a:p>
            <a:r>
              <a:rPr lang="en-US" sz="2800" dirty="0">
                <a:solidFill>
                  <a:schemeClr val="bg1"/>
                </a:solidFill>
              </a:rPr>
              <a:t>Connecting line bisects shared edge at right angle</a:t>
            </a:r>
          </a:p>
        </p:txBody>
      </p:sp>
      <p:sp>
        <p:nvSpPr>
          <p:cNvPr id="8" name="TextBox 7"/>
          <p:cNvSpPr txBox="1"/>
          <p:nvPr/>
        </p:nvSpPr>
        <p:spPr>
          <a:xfrm>
            <a:off x="3886200" y="4734580"/>
            <a:ext cx="3276600" cy="523220"/>
          </a:xfrm>
          <a:prstGeom prst="rect">
            <a:avLst/>
          </a:prstGeom>
          <a:noFill/>
        </p:spPr>
        <p:txBody>
          <a:bodyPr wrap="square" rtlCol="0">
            <a:spAutoFit/>
          </a:bodyPr>
          <a:lstStyle/>
          <a:p>
            <a:r>
              <a:rPr lang="en-US" sz="2800" dirty="0">
                <a:solidFill>
                  <a:schemeClr val="bg1"/>
                </a:solidFill>
              </a:rPr>
              <a:t>Possible issues</a:t>
            </a:r>
          </a:p>
        </p:txBody>
      </p:sp>
      <p:sp>
        <p:nvSpPr>
          <p:cNvPr id="9" name="TextBox 8"/>
          <p:cNvSpPr txBox="1"/>
          <p:nvPr/>
        </p:nvSpPr>
        <p:spPr>
          <a:xfrm>
            <a:off x="5486400" y="2209800"/>
            <a:ext cx="3276600" cy="523220"/>
          </a:xfrm>
          <a:prstGeom prst="rect">
            <a:avLst/>
          </a:prstGeom>
          <a:noFill/>
        </p:spPr>
        <p:txBody>
          <a:bodyPr wrap="square" rtlCol="0">
            <a:spAutoFit/>
          </a:bodyPr>
          <a:lstStyle/>
          <a:p>
            <a:r>
              <a:rPr lang="en-US" sz="2800" dirty="0">
                <a:solidFill>
                  <a:schemeClr val="bg1"/>
                </a:solidFill>
              </a:rPr>
              <a:t>Good</a:t>
            </a:r>
          </a:p>
        </p:txBody>
      </p:sp>
    </p:spTree>
    <p:extLst>
      <p:ext uri="{BB962C8B-B14F-4D97-AF65-F5344CB8AC3E}">
        <p14:creationId xmlns:p14="http://schemas.microsoft.com/office/powerpoint/2010/main" val="465347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Unstructured Grids</a:t>
            </a:r>
          </a:p>
        </p:txBody>
      </p:sp>
      <p:sp>
        <p:nvSpPr>
          <p:cNvPr id="3" name="Content Placeholder 2"/>
          <p:cNvSpPr>
            <a:spLocks noGrp="1"/>
          </p:cNvSpPr>
          <p:nvPr>
            <p:ph idx="1"/>
          </p:nvPr>
        </p:nvSpPr>
        <p:spPr/>
        <p:txBody>
          <a:bodyPr/>
          <a:lstStyle/>
          <a:p>
            <a:r>
              <a:rPr lang="en-US" dirty="0"/>
              <a:t>Rectangular based</a:t>
            </a:r>
          </a:p>
          <a:p>
            <a:pPr lvl="1"/>
            <a:r>
              <a:rPr lang="en-US" dirty="0" err="1"/>
              <a:t>Quadpatch</a:t>
            </a:r>
            <a:endParaRPr lang="en-US" dirty="0"/>
          </a:p>
          <a:p>
            <a:pPr lvl="1"/>
            <a:r>
              <a:rPr lang="en-US" dirty="0" err="1"/>
              <a:t>Quadtree</a:t>
            </a:r>
            <a:r>
              <a:rPr lang="en-US" dirty="0"/>
              <a:t> / </a:t>
            </a:r>
            <a:r>
              <a:rPr lang="en-US" dirty="0" err="1"/>
              <a:t>Octree</a:t>
            </a:r>
            <a:endParaRPr lang="en-US" dirty="0"/>
          </a:p>
          <a:p>
            <a:r>
              <a:rPr lang="en-US" dirty="0"/>
              <a:t>Triangular</a:t>
            </a:r>
          </a:p>
          <a:p>
            <a:r>
              <a:rPr lang="en-US" dirty="0" err="1"/>
              <a:t>Voronoi</a:t>
            </a:r>
            <a:endParaRPr lang="en-US" dirty="0"/>
          </a:p>
          <a:p>
            <a:r>
              <a:rPr lang="en-US" dirty="0"/>
              <a:t>Others</a:t>
            </a:r>
          </a:p>
        </p:txBody>
      </p:sp>
      <p:pic>
        <p:nvPicPr>
          <p:cNvPr id="4" name="Picture 3"/>
          <p:cNvPicPr>
            <a:picLocks noChangeAspect="1"/>
          </p:cNvPicPr>
          <p:nvPr/>
        </p:nvPicPr>
        <p:blipFill>
          <a:blip r:embed="rId2"/>
          <a:stretch>
            <a:fillRect/>
          </a:stretch>
        </p:blipFill>
        <p:spPr>
          <a:xfrm>
            <a:off x="6122068" y="1447801"/>
            <a:ext cx="1955132" cy="1792205"/>
          </a:xfrm>
          <a:prstGeom prst="rect">
            <a:avLst/>
          </a:prstGeom>
        </p:spPr>
      </p:pic>
      <p:pic>
        <p:nvPicPr>
          <p:cNvPr id="5" name="Picture 4"/>
          <p:cNvPicPr>
            <a:picLocks noChangeAspect="1"/>
          </p:cNvPicPr>
          <p:nvPr/>
        </p:nvPicPr>
        <p:blipFill>
          <a:blip r:embed="rId3"/>
          <a:stretch>
            <a:fillRect/>
          </a:stretch>
        </p:blipFill>
        <p:spPr>
          <a:xfrm>
            <a:off x="8382000" y="3962400"/>
            <a:ext cx="2157814" cy="1964256"/>
          </a:xfrm>
          <a:prstGeom prst="rect">
            <a:avLst/>
          </a:prstGeom>
        </p:spPr>
      </p:pic>
      <p:pic>
        <p:nvPicPr>
          <p:cNvPr id="6" name="Picture 5"/>
          <p:cNvPicPr>
            <a:picLocks noChangeAspect="1"/>
          </p:cNvPicPr>
          <p:nvPr/>
        </p:nvPicPr>
        <p:blipFill>
          <a:blip r:embed="rId4"/>
          <a:stretch>
            <a:fillRect/>
          </a:stretch>
        </p:blipFill>
        <p:spPr>
          <a:xfrm>
            <a:off x="8673212" y="1038700"/>
            <a:ext cx="1805239" cy="1909513"/>
          </a:xfrm>
          <a:prstGeom prst="rect">
            <a:avLst/>
          </a:prstGeom>
        </p:spPr>
      </p:pic>
      <p:pic>
        <p:nvPicPr>
          <p:cNvPr id="7" name="Picture 6"/>
          <p:cNvPicPr>
            <a:picLocks noChangeAspect="1"/>
          </p:cNvPicPr>
          <p:nvPr/>
        </p:nvPicPr>
        <p:blipFill>
          <a:blip r:embed="rId5"/>
          <a:stretch>
            <a:fillRect/>
          </a:stretch>
        </p:blipFill>
        <p:spPr>
          <a:xfrm>
            <a:off x="1981200" y="4826232"/>
            <a:ext cx="2799424" cy="1726968"/>
          </a:xfrm>
          <a:prstGeom prst="rect">
            <a:avLst/>
          </a:prstGeom>
        </p:spPr>
      </p:pic>
      <p:pic>
        <p:nvPicPr>
          <p:cNvPr id="8" name="Picture 7"/>
          <p:cNvPicPr>
            <a:picLocks noChangeAspect="1"/>
          </p:cNvPicPr>
          <p:nvPr/>
        </p:nvPicPr>
        <p:blipFill>
          <a:blip r:embed="rId6"/>
          <a:stretch>
            <a:fillRect/>
          </a:stretch>
        </p:blipFill>
        <p:spPr>
          <a:xfrm>
            <a:off x="5181600" y="3810001"/>
            <a:ext cx="2783652" cy="1695425"/>
          </a:xfrm>
          <a:prstGeom prst="rect">
            <a:avLst/>
          </a:prstGeom>
        </p:spPr>
      </p:pic>
    </p:spTree>
    <p:extLst>
      <p:ext uri="{BB962C8B-B14F-4D97-AF65-F5344CB8AC3E}">
        <p14:creationId xmlns:p14="http://schemas.microsoft.com/office/powerpoint/2010/main" val="2799276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Ghost-Node Correction</a:t>
            </a:r>
          </a:p>
        </p:txBody>
      </p:sp>
      <p:sp>
        <p:nvSpPr>
          <p:cNvPr id="3" name="Content Placeholder 2"/>
          <p:cNvSpPr>
            <a:spLocks noGrp="1"/>
          </p:cNvSpPr>
          <p:nvPr>
            <p:ph idx="1"/>
          </p:nvPr>
        </p:nvSpPr>
        <p:spPr/>
        <p:txBody>
          <a:bodyPr/>
          <a:lstStyle/>
          <a:p>
            <a:r>
              <a:rPr lang="en-US" dirty="0"/>
              <a:t>Can be used to correct the flow calculation when the CVFD requirement is violated</a:t>
            </a:r>
          </a:p>
        </p:txBody>
      </p:sp>
      <p:pic>
        <p:nvPicPr>
          <p:cNvPr id="5" name="Picture 4"/>
          <p:cNvPicPr>
            <a:picLocks noChangeAspect="1"/>
          </p:cNvPicPr>
          <p:nvPr/>
        </p:nvPicPr>
        <p:blipFill>
          <a:blip r:embed="rId2"/>
          <a:stretch>
            <a:fillRect/>
          </a:stretch>
        </p:blipFill>
        <p:spPr>
          <a:xfrm>
            <a:off x="4934726" y="2371124"/>
            <a:ext cx="5352275" cy="4258277"/>
          </a:xfrm>
          <a:prstGeom prst="rect">
            <a:avLst/>
          </a:prstGeom>
        </p:spPr>
      </p:pic>
      <p:pic>
        <p:nvPicPr>
          <p:cNvPr id="6" name="Picture 5"/>
          <p:cNvPicPr>
            <a:picLocks noChangeAspect="1"/>
          </p:cNvPicPr>
          <p:nvPr/>
        </p:nvPicPr>
        <p:blipFill>
          <a:blip r:embed="rId3"/>
          <a:stretch>
            <a:fillRect/>
          </a:stretch>
        </p:blipFill>
        <p:spPr>
          <a:xfrm>
            <a:off x="1929972" y="4572000"/>
            <a:ext cx="3708828" cy="1072360"/>
          </a:xfrm>
          <a:prstGeom prst="rect">
            <a:avLst/>
          </a:prstGeom>
        </p:spPr>
      </p:pic>
    </p:spTree>
    <p:extLst>
      <p:ext uri="{BB962C8B-B14F-4D97-AF65-F5344CB8AC3E}">
        <p14:creationId xmlns:p14="http://schemas.microsoft.com/office/powerpoint/2010/main" val="3408043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XT3D</a:t>
            </a:r>
          </a:p>
        </p:txBody>
      </p:sp>
      <p:sp>
        <p:nvSpPr>
          <p:cNvPr id="3" name="Content Placeholder 2"/>
          <p:cNvSpPr>
            <a:spLocks noGrp="1"/>
          </p:cNvSpPr>
          <p:nvPr>
            <p:ph idx="1"/>
          </p:nvPr>
        </p:nvSpPr>
        <p:spPr/>
        <p:txBody>
          <a:bodyPr/>
          <a:lstStyle/>
          <a:p>
            <a:r>
              <a:rPr lang="en-US" dirty="0"/>
              <a:t>Sophisticated flow formulation designed to handle full 3D anisotropy</a:t>
            </a:r>
          </a:p>
          <a:p>
            <a:r>
              <a:rPr lang="en-US" dirty="0"/>
              <a:t>XT3D also improves flow solution for grids that do not honor the CVFD requirements</a:t>
            </a:r>
          </a:p>
        </p:txBody>
      </p:sp>
      <p:pic>
        <p:nvPicPr>
          <p:cNvPr id="4" name="Picture 3"/>
          <p:cNvPicPr>
            <a:picLocks noChangeAspect="1"/>
          </p:cNvPicPr>
          <p:nvPr/>
        </p:nvPicPr>
        <p:blipFill>
          <a:blip r:embed="rId2"/>
          <a:stretch>
            <a:fillRect/>
          </a:stretch>
        </p:blipFill>
        <p:spPr>
          <a:xfrm>
            <a:off x="2590801" y="3352801"/>
            <a:ext cx="3532273" cy="2606843"/>
          </a:xfrm>
          <a:prstGeom prst="rect">
            <a:avLst/>
          </a:prstGeom>
        </p:spPr>
      </p:pic>
      <p:pic>
        <p:nvPicPr>
          <p:cNvPr id="5" name="Picture 4"/>
          <p:cNvPicPr>
            <a:picLocks noChangeAspect="1"/>
          </p:cNvPicPr>
          <p:nvPr/>
        </p:nvPicPr>
        <p:blipFill>
          <a:blip r:embed="rId3"/>
          <a:stretch>
            <a:fillRect/>
          </a:stretch>
        </p:blipFill>
        <p:spPr>
          <a:xfrm>
            <a:off x="6470988" y="3376016"/>
            <a:ext cx="3435012" cy="2567585"/>
          </a:xfrm>
          <a:prstGeom prst="rect">
            <a:avLst/>
          </a:prstGeom>
        </p:spPr>
      </p:pic>
    </p:spTree>
    <p:extLst>
      <p:ext uri="{BB962C8B-B14F-4D97-AF65-F5344CB8AC3E}">
        <p14:creationId xmlns:p14="http://schemas.microsoft.com/office/powerpoint/2010/main" val="2425371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XT3D Solution</a:t>
            </a:r>
          </a:p>
        </p:txBody>
      </p:sp>
      <p:pic>
        <p:nvPicPr>
          <p:cNvPr id="5" name="Picture 4"/>
          <p:cNvPicPr>
            <a:picLocks noChangeAspect="1"/>
          </p:cNvPicPr>
          <p:nvPr/>
        </p:nvPicPr>
        <p:blipFill>
          <a:blip r:embed="rId2"/>
          <a:stretch>
            <a:fillRect/>
          </a:stretch>
        </p:blipFill>
        <p:spPr>
          <a:xfrm>
            <a:off x="2286001" y="1669383"/>
            <a:ext cx="3661099" cy="3519237"/>
          </a:xfrm>
          <a:prstGeom prst="rect">
            <a:avLst/>
          </a:prstGeom>
        </p:spPr>
      </p:pic>
      <p:pic>
        <p:nvPicPr>
          <p:cNvPr id="6" name="Picture 5"/>
          <p:cNvPicPr>
            <a:picLocks noChangeAspect="1"/>
          </p:cNvPicPr>
          <p:nvPr/>
        </p:nvPicPr>
        <p:blipFill>
          <a:blip r:embed="rId3"/>
          <a:stretch>
            <a:fillRect/>
          </a:stretch>
        </p:blipFill>
        <p:spPr>
          <a:xfrm>
            <a:off x="6409458" y="595116"/>
            <a:ext cx="3801343" cy="5667768"/>
          </a:xfrm>
          <a:prstGeom prst="rect">
            <a:avLst/>
          </a:prstGeom>
        </p:spPr>
      </p:pic>
    </p:spTree>
    <p:extLst>
      <p:ext uri="{BB962C8B-B14F-4D97-AF65-F5344CB8AC3E}">
        <p14:creationId xmlns:p14="http://schemas.microsoft.com/office/powerpoint/2010/main" val="2411374635"/>
      </p:ext>
    </p:extLst>
  </p:cSld>
  <p:clrMapOvr>
    <a:masterClrMapping/>
  </p:clrMapOvr>
</p:sld>
</file>

<file path=ppt/theme/theme1.xml><?xml version="1.0" encoding="utf-8"?>
<a:theme xmlns:a="http://schemas.openxmlformats.org/drawingml/2006/main" name="dark-blue-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ark-blue-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dark-blue-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rk-blue-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rk-blue-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rk-blue-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rk-blue-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rk-blue-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rk-blue-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{B0B4038A-C1B7-914A-B120-4AFE9E457026}tf10001071</Template>
  <TotalTime>23174</TotalTime>
  <Pages>4</Pages>
  <Words>495</Words>
  <Application>Microsoft Macintosh PowerPoint</Application>
  <PresentationFormat>Widescreen</PresentationFormat>
  <Paragraphs>76</Paragraphs>
  <Slides>18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Times New Roman</vt:lpstr>
      <vt:lpstr>Wingdings</vt:lpstr>
      <vt:lpstr>dark-blue-template</vt:lpstr>
      <vt:lpstr>MODFLOW 6 Unstructured Grids</vt:lpstr>
      <vt:lpstr>MODFLOW 6 Unstructured Grids </vt:lpstr>
      <vt:lpstr>Spatial Discretization</vt:lpstr>
      <vt:lpstr>Unstructured Grids</vt:lpstr>
      <vt:lpstr>CVFD Requirements</vt:lpstr>
      <vt:lpstr>Types of Unstructured Grids</vt:lpstr>
      <vt:lpstr>Ghost-Node Correction</vt:lpstr>
      <vt:lpstr>XT3D</vt:lpstr>
      <vt:lpstr>XT3D Solution</vt:lpstr>
      <vt:lpstr>Unstructured Grids in MODFLOW 6</vt:lpstr>
      <vt:lpstr>“CELLID”</vt:lpstr>
      <vt:lpstr>DISV package</vt:lpstr>
      <vt:lpstr>Vertices and Cells</vt:lpstr>
      <vt:lpstr>DISU Package</vt:lpstr>
      <vt:lpstr>DISU Connections</vt:lpstr>
      <vt:lpstr>DISU Vertically Staggered Connections</vt:lpstr>
      <vt:lpstr>DISU Connection Data</vt:lpstr>
      <vt:lpstr>QUESTIONS?</vt:lpstr>
    </vt:vector>
  </TitlesOfParts>
  <Company>U.S. Geological Survey</Company>
  <LinksUpToDate>false</LinksUpToDate>
  <SharedDoc>false</SharedDoc>
  <HyperlinkBase>http://www.usgs.gov/visual-id/specs/slides/slide.html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for Title Slide</dc:title>
  <dc:subject>Presentation format with USGS Visual Identity</dc:subject>
  <dc:creator>cmorganwalp</dc:creator>
  <cp:keywords/>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Fienen, Michael N</cp:lastModifiedBy>
  <cp:revision>768</cp:revision>
  <cp:lastPrinted>2014-05-20T14:47:17Z</cp:lastPrinted>
  <dcterms:created xsi:type="dcterms:W3CDTF">2009-08-04T14:01:06Z</dcterms:created>
  <dcterms:modified xsi:type="dcterms:W3CDTF">2019-12-11T21:31:41Z</dcterms:modified>
</cp:coreProperties>
</file>